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0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57" r:id="rId21"/>
    <p:sldId id="288" r:id="rId22"/>
    <p:sldId id="289" r:id="rId23"/>
    <p:sldId id="262" r:id="rId24"/>
    <p:sldId id="297" r:id="rId25"/>
    <p:sldId id="298" r:id="rId26"/>
    <p:sldId id="295" r:id="rId27"/>
    <p:sldId id="263" r:id="rId28"/>
    <p:sldId id="294" r:id="rId29"/>
    <p:sldId id="291" r:id="rId30"/>
    <p:sldId id="292" r:id="rId31"/>
    <p:sldId id="293" r:id="rId32"/>
    <p:sldId id="29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bruska@uni.opole.pl" TargetMode="External"/><Relationship Id="rId2" Type="http://schemas.openxmlformats.org/officeDocument/2006/relationships/hyperlink" Target="mailto:ela@uni.opole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askowska@uni.opole.p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9213" y="1604514"/>
            <a:ext cx="8915399" cy="340743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Rozwój specjalistycznych kadr dla biznesu w Opolu </a:t>
            </a:r>
            <a:br>
              <a:rPr lang="pl-PL" sz="2400" b="1" dirty="0" smtClean="0"/>
            </a:br>
            <a:r>
              <a:rPr lang="pl-PL" sz="2400" b="1" dirty="0" smtClean="0"/>
              <a:t>edycja 2018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29133" y="4459857"/>
            <a:ext cx="9175480" cy="2044460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/>
          </a:p>
          <a:p>
            <a:endParaRPr lang="pl-PL" sz="1400" b="1" dirty="0" smtClean="0"/>
          </a:p>
          <a:p>
            <a:endParaRPr lang="pl-PL" sz="1400" b="1" dirty="0" smtClean="0"/>
          </a:p>
          <a:p>
            <a:pPr algn="ctr"/>
            <a:r>
              <a:rPr lang="pl-PL" sz="1400" b="1" dirty="0" smtClean="0"/>
              <a:t>projekt współfinansowany </a:t>
            </a:r>
            <a:r>
              <a:rPr lang="pl-PL" sz="1400" b="1" dirty="0"/>
              <a:t>ze środków Unii Europejskiej </a:t>
            </a:r>
            <a:r>
              <a:rPr lang="pl-PL" sz="1400" b="1" dirty="0" smtClean="0"/>
              <a:t>w </a:t>
            </a:r>
            <a:r>
              <a:rPr lang="pl-PL" sz="1400" b="1" dirty="0"/>
              <a:t>ramach Europejskiego Funduszu </a:t>
            </a:r>
            <a:r>
              <a:rPr lang="pl-PL" sz="1400" b="1" dirty="0" smtClean="0"/>
              <a:t>Społecznego POWR.03.01.00-00-O010/17  	wartość projektu </a:t>
            </a:r>
            <a:r>
              <a:rPr lang="pl-PL" sz="1400" b="1" dirty="0"/>
              <a:t>1 981 </a:t>
            </a:r>
            <a:r>
              <a:rPr lang="pl-PL" sz="1400" b="1" dirty="0" smtClean="0"/>
              <a:t>389,60 zł</a:t>
            </a:r>
            <a:endParaRPr lang="pl-PL" sz="1400" b="1" dirty="0"/>
          </a:p>
          <a:p>
            <a:endParaRPr lang="pl-PL" dirty="0"/>
          </a:p>
        </p:txBody>
      </p:sp>
      <p:pic>
        <p:nvPicPr>
          <p:cNvPr id="4" name="Obraz 3" descr="C:\Users\AGNIES~2\AppData\Local\Temp\FE_WER_POZIOM-Kolor-01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267" y="3010618"/>
            <a:ext cx="2769079" cy="8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UE_EFS_POZIOM-Kolo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936301" y="2984740"/>
            <a:ext cx="2855343" cy="905773"/>
          </a:xfrm>
          <a:prstGeom prst="rect">
            <a:avLst/>
          </a:prstGeom>
        </p:spPr>
      </p:pic>
      <p:pic>
        <p:nvPicPr>
          <p:cNvPr id="6" name="Obraz 5" descr="E:\Moje dokumenty\logo\LogoUO ligh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4400" y="2984740"/>
            <a:ext cx="863932" cy="76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5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 smtClean="0"/>
              <a:t>Certyfikowane szkolenia: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w</a:t>
            </a:r>
            <a:r>
              <a:rPr lang="pl-PL" sz="2400" b="1" dirty="0" smtClean="0"/>
              <a:t>ymagana obecność min 80%</a:t>
            </a:r>
          </a:p>
          <a:p>
            <a:r>
              <a:rPr lang="pl-PL" sz="2400" b="1" dirty="0" smtClean="0"/>
              <a:t>egzaminy </a:t>
            </a:r>
            <a:r>
              <a:rPr lang="pl-PL" sz="2400" b="1" dirty="0"/>
              <a:t>zewnętrzne i certyfikaty potwierdzające efekty kształcenia i uwiarygadniające absolwenta na rynku </a:t>
            </a:r>
            <a:r>
              <a:rPr lang="pl-PL" sz="2400" b="1" dirty="0" smtClean="0"/>
              <a:t>pracy</a:t>
            </a:r>
          </a:p>
          <a:p>
            <a:r>
              <a:rPr lang="pl-PL" sz="2400" b="1" dirty="0"/>
              <a:t>e</a:t>
            </a:r>
            <a:r>
              <a:rPr lang="pl-PL" sz="2400" b="1" dirty="0" smtClean="0"/>
              <a:t>gzamin i certyfikat w systemie VCC – </a:t>
            </a:r>
            <a:r>
              <a:rPr lang="pl-PL" sz="2400" b="1" i="1" dirty="0" err="1" smtClean="0"/>
              <a:t>Vocational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Competence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Certificate</a:t>
            </a:r>
            <a:r>
              <a:rPr lang="pl-PL" sz="2400" b="1" dirty="0" smtClean="0"/>
              <a:t> - potwierdzenie nabycia kwalifikacji a nie tylko rozwinięcia kompetencji</a:t>
            </a:r>
          </a:p>
        </p:txBody>
      </p:sp>
    </p:spTree>
    <p:extLst>
      <p:ext uri="{BB962C8B-B14F-4D97-AF65-F5344CB8AC3E}">
        <p14:creationId xmlns:p14="http://schemas.microsoft.com/office/powerpoint/2010/main" val="18050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Certyfikowane szkolenia: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40 godz. Prowadzenie spraw finansowo-rachunkowych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(rozliczanie podatku VAT, dochodowego, </a:t>
            </a:r>
            <a:r>
              <a:rPr lang="pl-PL" sz="2400" b="1" dirty="0"/>
              <a:t>r</a:t>
            </a:r>
            <a:r>
              <a:rPr lang="pl-PL" sz="2400" b="1" dirty="0" smtClean="0"/>
              <a:t>ozliczenia z ZUS i US, prowadzenie ksiąg rachunkowych, sprawozdawczość finansowa)</a:t>
            </a:r>
          </a:p>
        </p:txBody>
      </p:sp>
    </p:spTree>
    <p:extLst>
      <p:ext uri="{BB962C8B-B14F-4D97-AF65-F5344CB8AC3E}">
        <p14:creationId xmlns:p14="http://schemas.microsoft.com/office/powerpoint/2010/main" val="717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Certyfikowane szkolenia: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15 godz. Standardy księgowości komputerowej z wykorzystaniem programu </a:t>
            </a:r>
            <a:r>
              <a:rPr lang="pl-PL" sz="2400" b="1" dirty="0" err="1" smtClean="0"/>
              <a:t>Comarch</a:t>
            </a:r>
            <a:r>
              <a:rPr lang="pl-PL" sz="2400" b="1" dirty="0" smtClean="0"/>
              <a:t> ERP Optima 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(konfigurowanie programu, tworzenie rejestrów kasowych, rachunków, automatyzacja procesów księgowania)</a:t>
            </a:r>
          </a:p>
        </p:txBody>
      </p:sp>
    </p:spTree>
    <p:extLst>
      <p:ext uri="{BB962C8B-B14F-4D97-AF65-F5344CB8AC3E}">
        <p14:creationId xmlns:p14="http://schemas.microsoft.com/office/powerpoint/2010/main" val="12514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Certyfikowane szkolenia: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25 godz. Programy biurowe w administracji: wykorzystanie MS Excel 365 w praktyce 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(obsługa pakietu w systemie online, analiza biznesowa w chmurze obliczeniowej, tworzenie zaawansowanych funkcji arkuszowych, pobieranie danych zewnętrznych)</a:t>
            </a:r>
          </a:p>
        </p:txBody>
      </p:sp>
    </p:spTree>
    <p:extLst>
      <p:ext uri="{BB962C8B-B14F-4D97-AF65-F5344CB8AC3E}">
        <p14:creationId xmlns:p14="http://schemas.microsoft.com/office/powerpoint/2010/main" val="23666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Certyfikowane szkolenia: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20 godz. Język angielski dla księgowych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(specjalistyczne słownictwo branżowe, analiza dokumentów finansowych w języku angielskim, wprowadzanie danych w języku angielskim, zasady używania skrótów)</a:t>
            </a:r>
          </a:p>
        </p:txBody>
      </p:sp>
    </p:spTree>
    <p:extLst>
      <p:ext uri="{BB962C8B-B14F-4D97-AF65-F5344CB8AC3E}">
        <p14:creationId xmlns:p14="http://schemas.microsoft.com/office/powerpoint/2010/main" val="19434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48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100" b="1" dirty="0" smtClean="0"/>
              <a:t>Certyfikowane szkolenia / kompetencje: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800" b="1" dirty="0"/>
              <a:t>o</a:t>
            </a:r>
            <a:r>
              <a:rPr lang="pl-PL" sz="2800" b="1" dirty="0" smtClean="0"/>
              <a:t>bsługa specjalistycznych programów zwiększająca jakość pracy</a:t>
            </a:r>
          </a:p>
          <a:p>
            <a:r>
              <a:rPr lang="pl-PL" sz="2800" b="1" dirty="0"/>
              <a:t>u</a:t>
            </a:r>
            <a:r>
              <a:rPr lang="pl-PL" sz="2800" b="1" dirty="0" smtClean="0"/>
              <a:t>miejętne używanie narzędzi IT do zwiększenia wydajności pracy</a:t>
            </a:r>
          </a:p>
          <a:p>
            <a:r>
              <a:rPr lang="pl-PL" sz="2800" b="1" dirty="0"/>
              <a:t>w</a:t>
            </a:r>
            <a:r>
              <a:rPr lang="pl-PL" sz="2800" b="1" dirty="0" smtClean="0"/>
              <a:t>ykonywanie specjalistycznych procesów finansowych i biznesowych</a:t>
            </a:r>
          </a:p>
          <a:p>
            <a:r>
              <a:rPr lang="pl-PL" sz="2800" b="1" dirty="0"/>
              <a:t>u</a:t>
            </a:r>
            <a:r>
              <a:rPr lang="pl-PL" sz="2800" b="1" dirty="0" smtClean="0"/>
              <a:t>miejętne rozliczanie podatków w sektorze przedsiębiorstw</a:t>
            </a:r>
          </a:p>
          <a:p>
            <a:r>
              <a:rPr lang="pl-PL" sz="2800" b="1" dirty="0"/>
              <a:t>w</a:t>
            </a:r>
            <a:r>
              <a:rPr lang="pl-PL" sz="2800" b="1" dirty="0" smtClean="0"/>
              <a:t>ykorzystanie języka angielskiego branżowego w prowadzeniu rozliczeń</a:t>
            </a:r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626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Warsztaty praktyczne: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styczeń - czerwiec 2019  </a:t>
            </a:r>
          </a:p>
          <a:p>
            <a:r>
              <a:rPr lang="pl-PL" sz="2400" b="1" dirty="0" smtClean="0"/>
              <a:t>III semestr projektu 40 godz. (20 godz. przedsiębiorca i 20 godz. pracownik UO)</a:t>
            </a:r>
          </a:p>
          <a:p>
            <a:r>
              <a:rPr lang="pl-PL" sz="2400" b="1" dirty="0" smtClean="0"/>
              <a:t>dostosowane do planu zajęć, zajęcia w salach UO</a:t>
            </a:r>
          </a:p>
          <a:p>
            <a:r>
              <a:rPr lang="pl-PL" sz="2400" b="1" dirty="0" smtClean="0"/>
              <a:t>4 grupy </a:t>
            </a:r>
            <a:r>
              <a:rPr lang="pl-PL" sz="2400" b="1" dirty="0"/>
              <a:t>po 6</a:t>
            </a:r>
            <a:r>
              <a:rPr lang="pl-PL" sz="2400" b="1" dirty="0" smtClean="0"/>
              <a:t> </a:t>
            </a:r>
            <a:r>
              <a:rPr lang="pl-PL" sz="2400" b="1" dirty="0"/>
              <a:t>osób</a:t>
            </a:r>
          </a:p>
          <a:p>
            <a:pPr marL="0" indent="0">
              <a:buNone/>
            </a:pPr>
            <a:endParaRPr lang="pl-PL" sz="2400" b="1" dirty="0" smtClean="0"/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45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Warsztaty praktyczne: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r</a:t>
            </a:r>
            <a:r>
              <a:rPr lang="pl-PL" sz="2400" b="1" dirty="0" smtClean="0"/>
              <a:t>ealizowane w formie projektowej</a:t>
            </a:r>
          </a:p>
          <a:p>
            <a:r>
              <a:rPr lang="pl-PL" sz="2400" b="1" dirty="0"/>
              <a:t>ć</a:t>
            </a:r>
            <a:r>
              <a:rPr lang="pl-PL" sz="2400" b="1" dirty="0" smtClean="0"/>
              <a:t>wiczenia praktyczne odzwierciedlające rzeczywiste warunki pracy</a:t>
            </a:r>
          </a:p>
          <a:p>
            <a:r>
              <a:rPr lang="pl-PL" sz="2400" b="1" dirty="0"/>
              <a:t>p</a:t>
            </a:r>
            <a:r>
              <a:rPr lang="pl-PL" sz="2400" b="1" dirty="0" smtClean="0"/>
              <a:t>rzygotowanie, we współpracy z prowadzącymi, projektu biznesowego i opracowanie raportu</a:t>
            </a:r>
          </a:p>
          <a:p>
            <a:r>
              <a:rPr lang="pl-PL" sz="2400" b="1" dirty="0"/>
              <a:t>p</a:t>
            </a:r>
            <a:r>
              <a:rPr lang="pl-PL" sz="2400" b="1" dirty="0" smtClean="0"/>
              <a:t>rezentacja na forum wszystkich uczestników projektu</a:t>
            </a:r>
          </a:p>
          <a:p>
            <a:endParaRPr lang="pl-PL" sz="2400" b="1" dirty="0" smtClean="0"/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268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Warsztaty praktyczne / kompetencje: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i</a:t>
            </a:r>
            <a:r>
              <a:rPr lang="pl-PL" sz="2400" b="1" dirty="0" smtClean="0"/>
              <a:t>nformatyczne, w tym wyszukiwanie informacji</a:t>
            </a:r>
          </a:p>
          <a:p>
            <a:r>
              <a:rPr lang="pl-PL" sz="2400" b="1" dirty="0"/>
              <a:t>a</a:t>
            </a:r>
            <a:r>
              <a:rPr lang="pl-PL" sz="2400" b="1" dirty="0" smtClean="0"/>
              <a:t>nalityczne, w tym umiejętność rozwiązywania problemów</a:t>
            </a:r>
          </a:p>
          <a:p>
            <a:r>
              <a:rPr lang="pl-PL" sz="2400" b="1" dirty="0"/>
              <a:t>k</a:t>
            </a:r>
            <a:r>
              <a:rPr lang="pl-PL" sz="2400" b="1" dirty="0" smtClean="0"/>
              <a:t>omunikacyjne, w tym autoprezentacji, wystąpień publicznych</a:t>
            </a:r>
          </a:p>
          <a:p>
            <a:r>
              <a:rPr lang="pl-PL" sz="2400" b="1" dirty="0"/>
              <a:t>p</a:t>
            </a:r>
            <a:r>
              <a:rPr lang="pl-PL" sz="2400" b="1" dirty="0" smtClean="0"/>
              <a:t>racy w grupie</a:t>
            </a:r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802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Staże: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wynagrodzenie 2220 brutto/m-c</a:t>
            </a:r>
          </a:p>
          <a:p>
            <a:r>
              <a:rPr lang="pl-PL" sz="2400" b="1" dirty="0"/>
              <a:t>b</a:t>
            </a:r>
            <a:r>
              <a:rPr lang="pl-PL" sz="2400" b="1" dirty="0" smtClean="0"/>
              <a:t>adania lekarskie</a:t>
            </a:r>
          </a:p>
          <a:p>
            <a:r>
              <a:rPr lang="pl-PL" sz="2400" b="1" dirty="0"/>
              <a:t>u</a:t>
            </a:r>
            <a:r>
              <a:rPr lang="pl-PL" sz="2400" b="1" dirty="0" smtClean="0"/>
              <a:t>bezpieczenie </a:t>
            </a:r>
          </a:p>
          <a:p>
            <a:r>
              <a:rPr lang="pl-PL" sz="2400" b="1" dirty="0" smtClean="0"/>
              <a:t>refundacja dojazdu (w tym komunikacja miejska)</a:t>
            </a:r>
          </a:p>
          <a:p>
            <a:r>
              <a:rPr lang="pl-PL" sz="2400" b="1" dirty="0" smtClean="0"/>
              <a:t>nocleg, dopłata do wyżywienia</a:t>
            </a:r>
          </a:p>
          <a:p>
            <a:pPr marL="0" indent="0">
              <a:buNone/>
            </a:pPr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135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dirty="0" smtClean="0"/>
              <a:t>Ekonomia									(II stopień/ I rok)</a:t>
            </a:r>
          </a:p>
          <a:p>
            <a:pPr marL="0" indent="0">
              <a:buNone/>
            </a:pPr>
            <a:r>
              <a:rPr lang="pl-PL" sz="2000" b="1" dirty="0" smtClean="0"/>
              <a:t>		43 studentów</a:t>
            </a:r>
          </a:p>
          <a:p>
            <a:r>
              <a:rPr lang="pl-PL" sz="2000" b="1" dirty="0" smtClean="0"/>
              <a:t>English </a:t>
            </a:r>
            <a:r>
              <a:rPr lang="pl-PL" sz="2000" b="1" dirty="0" err="1" smtClean="0"/>
              <a:t>Philology</a:t>
            </a:r>
            <a:r>
              <a:rPr lang="pl-PL" sz="2000" b="1" dirty="0" smtClean="0"/>
              <a:t> – profil praktyczny		( I stopień/II rok)</a:t>
            </a:r>
          </a:p>
          <a:p>
            <a:pPr marL="0" indent="0">
              <a:buNone/>
            </a:pPr>
            <a:r>
              <a:rPr lang="pl-PL" sz="2000" b="1" dirty="0" smtClean="0"/>
              <a:t>		  9 studentów</a:t>
            </a:r>
          </a:p>
          <a:p>
            <a:r>
              <a:rPr lang="pl-PL" sz="2000" b="1" dirty="0" smtClean="0"/>
              <a:t>Filologia sp. </a:t>
            </a:r>
            <a:r>
              <a:rPr lang="pl-PL" sz="2000" b="1" dirty="0" err="1" smtClean="0"/>
              <a:t>Germanische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Philologie</a:t>
            </a:r>
            <a:r>
              <a:rPr lang="pl-PL" sz="2000" b="1" dirty="0" smtClean="0"/>
              <a:t>		( I stopień/II rok)</a:t>
            </a:r>
          </a:p>
          <a:p>
            <a:pPr marL="0" indent="0">
              <a:buNone/>
            </a:pPr>
            <a:r>
              <a:rPr lang="pl-PL" sz="2000" b="1" dirty="0" smtClean="0"/>
              <a:t>		15 studentów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 smtClean="0"/>
              <a:t>Staże: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16 miejsc stażowych na 24 uczestników projektu</a:t>
            </a:r>
          </a:p>
          <a:p>
            <a:r>
              <a:rPr lang="pl-PL" sz="2400" b="1" dirty="0" smtClean="0"/>
              <a:t>3 miesiące VI-X 2019 </a:t>
            </a:r>
          </a:p>
          <a:p>
            <a:r>
              <a:rPr lang="pl-PL" sz="2400" b="1" dirty="0" smtClean="0"/>
              <a:t>6 godzin dziennie (średnio); min. 20 godz./</a:t>
            </a:r>
            <a:r>
              <a:rPr lang="pl-PL" sz="2400" b="1" dirty="0" err="1" smtClean="0"/>
              <a:t>tydz</a:t>
            </a:r>
            <a:r>
              <a:rPr lang="pl-PL" sz="2400" b="1" dirty="0" smtClean="0"/>
              <a:t>. </a:t>
            </a:r>
          </a:p>
          <a:p>
            <a:r>
              <a:rPr lang="pl-PL" sz="2400" b="1" dirty="0"/>
              <a:t>2</a:t>
            </a:r>
            <a:r>
              <a:rPr lang="pl-PL" sz="2400" b="1" dirty="0" smtClean="0"/>
              <a:t> rodzaje: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o 50 km</a:t>
            </a:r>
          </a:p>
          <a:p>
            <a:pPr lvl="1"/>
            <a:r>
              <a:rPr lang="pl-PL" sz="2400" b="1" dirty="0" smtClean="0"/>
              <a:t>powyżej 50 km</a:t>
            </a:r>
          </a:p>
          <a:p>
            <a:pPr marL="457200" lvl="1" indent="0">
              <a:buNone/>
            </a:pPr>
            <a:endParaRPr lang="pl-PL" sz="2400" b="1" dirty="0" smtClean="0"/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Staże / cele: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z</a:t>
            </a:r>
            <a:r>
              <a:rPr lang="pl-PL" sz="2400" b="1" dirty="0" smtClean="0"/>
              <a:t>dobycie doświadczenia zawodowego u pracodawców z branż IT/BPO/SSC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r</a:t>
            </a:r>
            <a:r>
              <a:rPr lang="pl-PL" sz="2400" b="1" dirty="0" smtClean="0"/>
              <a:t>ozwinięcie praktycznych umiejętności i kompetencji uzyskanych w ramach realizacji poprzednich zadań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Autofit/>
          </a:bodyPr>
          <a:lstStyle/>
          <a:p>
            <a:r>
              <a:rPr lang="pl-PL" sz="2200" b="1" dirty="0" smtClean="0"/>
              <a:t>Kierownik Projektu                          Elżbieta Szymańska-</a:t>
            </a:r>
            <a:r>
              <a:rPr lang="pl-PL" sz="2200" b="1" dirty="0" err="1" smtClean="0"/>
              <a:t>Czaplak</a:t>
            </a:r>
            <a:r>
              <a:rPr lang="pl-PL" sz="2200" b="1" dirty="0" smtClean="0"/>
              <a:t>                      p. 12 Collegium </a:t>
            </a:r>
            <a:r>
              <a:rPr lang="pl-PL" sz="2200" b="1" dirty="0" err="1" smtClean="0"/>
              <a:t>Maius</a:t>
            </a:r>
            <a:r>
              <a:rPr lang="pl-PL" sz="2200" b="1" dirty="0" smtClean="0"/>
              <a:t>                                         tel. 77 54 15 942                             </a:t>
            </a:r>
            <a:r>
              <a:rPr lang="pl-PL" sz="2200" b="1" dirty="0" smtClean="0">
                <a:hlinkClick r:id="rId2"/>
              </a:rPr>
              <a:t>ela@uni.opole.pl</a:t>
            </a:r>
            <a:r>
              <a:rPr lang="pl-PL" sz="2200" b="1" dirty="0" smtClean="0"/>
              <a:t> </a:t>
            </a:r>
          </a:p>
          <a:p>
            <a:r>
              <a:rPr lang="pl-PL" sz="2200" b="1" dirty="0" smtClean="0"/>
              <a:t>Specjalista ds. Projektu                                             Anna Bruska                                          p. 29 Collegium </a:t>
            </a:r>
            <a:r>
              <a:rPr lang="pl-PL" sz="2200" b="1" dirty="0" err="1" smtClean="0"/>
              <a:t>Oeconomicum</a:t>
            </a:r>
            <a:r>
              <a:rPr lang="pl-PL" sz="2200" b="1" dirty="0" smtClean="0"/>
              <a:t>                        tel. 77 40 16 879    </a:t>
            </a:r>
            <a:r>
              <a:rPr lang="pl-PL" sz="2200" b="1" dirty="0" smtClean="0">
                <a:hlinkClick r:id="rId3"/>
              </a:rPr>
              <a:t>abruska@uni.opole.pl</a:t>
            </a:r>
            <a:r>
              <a:rPr lang="pl-PL" sz="2200" b="1" dirty="0" smtClean="0"/>
              <a:t> </a:t>
            </a:r>
          </a:p>
          <a:p>
            <a:r>
              <a:rPr lang="pl-PL" sz="2200" b="1" dirty="0" smtClean="0"/>
              <a:t>Asystent ds. Administracyjnych </a:t>
            </a:r>
            <a:r>
              <a:rPr lang="pl-PL" sz="2200" b="1" dirty="0"/>
              <a:t>P</a:t>
            </a:r>
            <a:r>
              <a:rPr lang="pl-PL" sz="2200" b="1" dirty="0" smtClean="0"/>
              <a:t>rojektu         Anna Laskowska       p. 8 Collegium </a:t>
            </a:r>
            <a:r>
              <a:rPr lang="pl-PL" sz="2200" b="1" dirty="0" err="1" smtClean="0"/>
              <a:t>Maius</a:t>
            </a:r>
            <a:r>
              <a:rPr lang="pl-PL" sz="2200" b="1" dirty="0" smtClean="0"/>
              <a:t>                                           tel. 77 54 15 937    </a:t>
            </a:r>
            <a:r>
              <a:rPr lang="pl-PL" sz="2200" b="1" dirty="0" smtClean="0">
                <a:hlinkClick r:id="rId4"/>
              </a:rPr>
              <a:t>anna.laskowska@uni.opole.pl</a:t>
            </a:r>
            <a:r>
              <a:rPr lang="pl-PL" sz="2200" b="1" dirty="0" smtClean="0"/>
              <a:t>                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30645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Autofit/>
          </a:bodyPr>
          <a:lstStyle/>
          <a:p>
            <a:r>
              <a:rPr lang="pl-PL" sz="2400" b="1" dirty="0"/>
              <a:t>t</a:t>
            </a:r>
            <a:r>
              <a:rPr lang="pl-PL" sz="2400" b="1" dirty="0" smtClean="0"/>
              <a:t>ermin rekrutacji:</a:t>
            </a:r>
          </a:p>
          <a:p>
            <a:pPr lvl="1"/>
            <a:r>
              <a:rPr lang="pl-PL" sz="2400" b="1" dirty="0"/>
              <a:t>o</a:t>
            </a:r>
            <a:r>
              <a:rPr lang="pl-PL" sz="2400" b="1" dirty="0" smtClean="0"/>
              <a:t>d poniedziałku 8 stycznia do piątku 19 stycznia</a:t>
            </a:r>
          </a:p>
          <a:p>
            <a:r>
              <a:rPr lang="pl-PL" sz="2400" b="1" dirty="0"/>
              <a:t>b</a:t>
            </a:r>
            <a:r>
              <a:rPr lang="pl-PL" sz="2400" b="1" dirty="0" smtClean="0"/>
              <a:t>iuro projektu: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ziekanat p.12 (dyżur wg. harmonogramu)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ziekanat p. 8  (codziennie 8.00-15.00)</a:t>
            </a:r>
          </a:p>
          <a:p>
            <a:r>
              <a:rPr lang="pl-PL" sz="2400" b="1" dirty="0"/>
              <a:t>w</a:t>
            </a:r>
            <a:r>
              <a:rPr lang="pl-PL" sz="2400" b="1" dirty="0" smtClean="0"/>
              <a:t>yniki rekrutacji:</a:t>
            </a:r>
          </a:p>
          <a:p>
            <a:pPr lvl="1"/>
            <a:r>
              <a:rPr lang="pl-PL" sz="2400" b="1" dirty="0"/>
              <a:t>s</a:t>
            </a:r>
            <a:r>
              <a:rPr lang="pl-PL" sz="2400" b="1" dirty="0" smtClean="0"/>
              <a:t>trona projektu </a:t>
            </a:r>
            <a:r>
              <a:rPr lang="pl-PL" sz="2400" b="1" u="sng" dirty="0" smtClean="0"/>
              <a:t>kadrydlabiznesu.uni.opole.pl</a:t>
            </a:r>
            <a:r>
              <a:rPr lang="pl-PL" sz="2400" b="1" dirty="0" smtClean="0"/>
              <a:t> </a:t>
            </a:r>
          </a:p>
          <a:p>
            <a:pPr lvl="1">
              <a:buNone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6038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473" y="1569027"/>
            <a:ext cx="8572500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727"/>
            <a:ext cx="8431830" cy="4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275" y="1578633"/>
            <a:ext cx="8264106" cy="49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 smtClean="0"/>
              <a:t>Dokumenty rekrutacyjne:</a:t>
            </a:r>
          </a:p>
          <a:p>
            <a:pPr lvl="1"/>
            <a:endParaRPr lang="pl-PL" sz="2400" b="1" dirty="0" smtClean="0"/>
          </a:p>
          <a:p>
            <a:pPr lvl="1"/>
            <a:r>
              <a:rPr lang="pl-PL" sz="2400" b="1" dirty="0" smtClean="0"/>
              <a:t>zał. 1 wniosek o przyjęcie do projektu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2 formularz zgłoszeniowy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3 oświadczenie kandydata</a:t>
            </a:r>
          </a:p>
          <a:p>
            <a:pPr marL="457200" lvl="1" indent="0">
              <a:buNone/>
            </a:pPr>
            <a:endParaRPr lang="pl-PL" sz="2400" b="1" dirty="0" smtClean="0"/>
          </a:p>
          <a:p>
            <a:pPr lvl="1"/>
            <a:r>
              <a:rPr lang="pl-PL" sz="2400" b="1" dirty="0" smtClean="0"/>
              <a:t>zał. 4 oświadczenie uczestnika projektu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5 umowa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0306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758" y="1276708"/>
            <a:ext cx="8505646" cy="5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189" y="1457863"/>
            <a:ext cx="8207357" cy="50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4 zadania: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w</a:t>
            </a:r>
            <a:r>
              <a:rPr lang="pl-PL" sz="2400" b="1" dirty="0" smtClean="0"/>
              <a:t>izyty studyjne</a:t>
            </a:r>
          </a:p>
          <a:p>
            <a:r>
              <a:rPr lang="pl-PL" sz="2400" b="1" dirty="0"/>
              <a:t>c</a:t>
            </a:r>
            <a:r>
              <a:rPr lang="pl-PL" sz="2400" b="1" dirty="0" smtClean="0"/>
              <a:t>ertyfikowane szkolenia</a:t>
            </a:r>
          </a:p>
          <a:p>
            <a:r>
              <a:rPr lang="pl-PL" sz="2400" b="1" dirty="0" smtClean="0"/>
              <a:t>warsztaty z przedsiębiorcami</a:t>
            </a:r>
          </a:p>
          <a:p>
            <a:r>
              <a:rPr lang="pl-PL" sz="2400" b="1" dirty="0"/>
              <a:t>s</a:t>
            </a:r>
            <a:r>
              <a:rPr lang="pl-PL" sz="2400" b="1" dirty="0" smtClean="0"/>
              <a:t>taże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848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8" y="1259457"/>
            <a:ext cx="7336089" cy="50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562" y="1319842"/>
            <a:ext cx="8281359" cy="50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834" y="1233577"/>
            <a:ext cx="9468778" cy="5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Partnerzy: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Pricewaterhouse </a:t>
            </a:r>
            <a:r>
              <a:rPr lang="pl-PL" sz="2400" b="1" dirty="0" err="1"/>
              <a:t>C</a:t>
            </a:r>
            <a:r>
              <a:rPr lang="pl-PL" sz="2400" b="1" dirty="0" err="1" smtClean="0"/>
              <a:t>oopers</a:t>
            </a:r>
            <a:r>
              <a:rPr lang="pl-PL" sz="2400" b="1" dirty="0" smtClean="0"/>
              <a:t> (</a:t>
            </a:r>
            <a:r>
              <a:rPr lang="pl-PL" sz="2400" b="1" dirty="0" err="1" smtClean="0"/>
              <a:t>PwC</a:t>
            </a:r>
            <a:r>
              <a:rPr lang="pl-PL" sz="2400" b="1" dirty="0" smtClean="0"/>
              <a:t>)</a:t>
            </a:r>
          </a:p>
          <a:p>
            <a:r>
              <a:rPr lang="pl-PL" sz="2400" b="1" dirty="0" err="1" smtClean="0"/>
              <a:t>Capgemini</a:t>
            </a:r>
            <a:endParaRPr lang="pl-PL" sz="2400" b="1" dirty="0" smtClean="0"/>
          </a:p>
          <a:p>
            <a:r>
              <a:rPr lang="pl-PL" sz="2400" b="1" dirty="0" smtClean="0"/>
              <a:t>IBM</a:t>
            </a:r>
          </a:p>
          <a:p>
            <a:r>
              <a:rPr lang="pl-PL" sz="2400" b="1" dirty="0" smtClean="0"/>
              <a:t>Atos</a:t>
            </a:r>
          </a:p>
          <a:p>
            <a:r>
              <a:rPr lang="pl-PL" sz="2400" b="1" dirty="0" err="1" smtClean="0"/>
              <a:t>Stefanini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0378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b="1" dirty="0"/>
              <a:t>W</a:t>
            </a:r>
            <a:r>
              <a:rPr lang="pl-PL" sz="2800" b="1" dirty="0" smtClean="0"/>
              <a:t>izyty studyjne: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luty/marzec 2018</a:t>
            </a:r>
          </a:p>
          <a:p>
            <a:r>
              <a:rPr lang="pl-PL" sz="2400" b="1" dirty="0" smtClean="0"/>
              <a:t>4 grupy po 6 osób</a:t>
            </a:r>
          </a:p>
          <a:p>
            <a:r>
              <a:rPr lang="pl-PL" sz="2400" b="1" dirty="0" smtClean="0"/>
              <a:t>2 dni po 8 godzin </a:t>
            </a:r>
          </a:p>
          <a:p>
            <a:pPr lvl="1"/>
            <a:r>
              <a:rPr lang="pl-PL" sz="2200" b="1" dirty="0" smtClean="0"/>
              <a:t> I dzień: zapoznanie z branżą/firmą</a:t>
            </a:r>
          </a:p>
          <a:p>
            <a:pPr lvl="1"/>
            <a:r>
              <a:rPr lang="pl-PL" sz="2200" b="1" dirty="0" smtClean="0"/>
              <a:t>II dzień: zajęcia warsztatowe</a:t>
            </a:r>
          </a:p>
          <a:p>
            <a:r>
              <a:rPr lang="pl-PL" sz="2400" b="1" dirty="0" smtClean="0"/>
              <a:t>Wrocław/Katowice/Kraków</a:t>
            </a:r>
          </a:p>
          <a:p>
            <a:r>
              <a:rPr lang="pl-PL" sz="2400" b="1" dirty="0"/>
              <a:t>z</a:t>
            </a:r>
            <a:r>
              <a:rPr lang="pl-PL" sz="2400" b="1" dirty="0" smtClean="0"/>
              <a:t>apewniony dojazd, nocleg i wyżywienie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681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W</a:t>
            </a:r>
            <a:r>
              <a:rPr lang="pl-PL" sz="2800" b="1" dirty="0" smtClean="0"/>
              <a:t>izyty studyjne / I dzień: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zapoznanie się ze szczegółową specyfiką branży nowoczesnych usług, oczekiwaniami pracodawców, możliwościami rozwoju</a:t>
            </a:r>
          </a:p>
          <a:p>
            <a:r>
              <a:rPr lang="pl-PL" sz="2400" b="1" dirty="0" smtClean="0"/>
              <a:t>prezentacja kilku proponowanych przez daną firmę problemów do rozwiązania</a:t>
            </a:r>
          </a:p>
        </p:txBody>
      </p:sp>
    </p:spTree>
    <p:extLst>
      <p:ext uri="{BB962C8B-B14F-4D97-AF65-F5344CB8AC3E}">
        <p14:creationId xmlns:p14="http://schemas.microsoft.com/office/powerpoint/2010/main" val="4245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W</a:t>
            </a:r>
            <a:r>
              <a:rPr lang="pl-PL" sz="2800" b="1" dirty="0" smtClean="0"/>
              <a:t>izyty studyjne / II dzień: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rozwiązywanie konkretnego problemu, bazując na posiadanej wiedzy i potencjale grupy</a:t>
            </a:r>
          </a:p>
          <a:p>
            <a:r>
              <a:rPr lang="pl-PL" sz="2400" b="1" dirty="0"/>
              <a:t>w</a:t>
            </a:r>
            <a:r>
              <a:rPr lang="pl-PL" sz="2400" b="1" dirty="0" smtClean="0"/>
              <a:t>eryfikacja przez pracodawcę zaproponowanych przez grupę rozwiązań</a:t>
            </a:r>
          </a:p>
        </p:txBody>
      </p:sp>
    </p:spTree>
    <p:extLst>
      <p:ext uri="{BB962C8B-B14F-4D97-AF65-F5344CB8AC3E}">
        <p14:creationId xmlns:p14="http://schemas.microsoft.com/office/powerpoint/2010/main" val="16117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W</a:t>
            </a:r>
            <a:r>
              <a:rPr lang="pl-PL" sz="2800" b="1" dirty="0" smtClean="0"/>
              <a:t>izyty studyjne / kompetencje: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k</a:t>
            </a:r>
            <a:r>
              <a:rPr lang="pl-PL" sz="2400" b="1" dirty="0" smtClean="0"/>
              <a:t>omunikacyjne</a:t>
            </a:r>
          </a:p>
          <a:p>
            <a:r>
              <a:rPr lang="pl-PL" sz="2400" b="1" dirty="0"/>
              <a:t>p</a:t>
            </a:r>
            <a:r>
              <a:rPr lang="pl-PL" sz="2400" b="1" dirty="0" smtClean="0"/>
              <a:t>racy w grupie</a:t>
            </a:r>
          </a:p>
          <a:p>
            <a:r>
              <a:rPr lang="pl-PL" sz="2400" b="1" dirty="0"/>
              <a:t>k</a:t>
            </a:r>
            <a:r>
              <a:rPr lang="pl-PL" sz="2400" b="1" dirty="0" smtClean="0"/>
              <a:t>reatywność </a:t>
            </a:r>
          </a:p>
          <a:p>
            <a:r>
              <a:rPr lang="pl-PL" sz="2400" b="1" dirty="0"/>
              <a:t>a</a:t>
            </a:r>
            <a:r>
              <a:rPr lang="pl-PL" sz="2400" b="1" dirty="0" smtClean="0"/>
              <a:t>nalitycznego myślenia</a:t>
            </a:r>
          </a:p>
          <a:p>
            <a:r>
              <a:rPr lang="pl-PL" sz="2400" b="1" dirty="0"/>
              <a:t>r</a:t>
            </a:r>
            <a:r>
              <a:rPr lang="pl-PL" sz="2400" b="1" dirty="0" smtClean="0"/>
              <a:t>ozwiązywania problemów </a:t>
            </a:r>
          </a:p>
        </p:txBody>
      </p:sp>
    </p:spTree>
    <p:extLst>
      <p:ext uri="{BB962C8B-B14F-4D97-AF65-F5344CB8AC3E}">
        <p14:creationId xmlns:p14="http://schemas.microsoft.com/office/powerpoint/2010/main" val="41874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kadrydlabiznesu.uni.opole.pl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Certyfikowane szkolenia: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marzec 2018 - luty 2019 (z przerwą wakacyjną)</a:t>
            </a:r>
          </a:p>
          <a:p>
            <a:r>
              <a:rPr lang="pl-PL" sz="2400" b="1" dirty="0"/>
              <a:t>n</a:t>
            </a:r>
            <a:r>
              <a:rPr lang="pl-PL" sz="2400" b="1" dirty="0" smtClean="0"/>
              <a:t>ie więcej niż 1 dzień w tygodniu po 4 godziny </a:t>
            </a:r>
          </a:p>
          <a:p>
            <a:r>
              <a:rPr lang="pl-PL" sz="2400" b="1" dirty="0" smtClean="0"/>
              <a:t>I semestr projektu 55 godz. / II semestr projektu 45 godz.</a:t>
            </a:r>
          </a:p>
          <a:p>
            <a:r>
              <a:rPr lang="pl-PL" sz="2400" b="1" dirty="0" smtClean="0"/>
              <a:t>dostosowane do planu zajęć, zajęcia w salach UO</a:t>
            </a:r>
          </a:p>
          <a:p>
            <a:r>
              <a:rPr lang="pl-PL" sz="2400" b="1" dirty="0"/>
              <a:t>2 grupy po 12 osób</a:t>
            </a:r>
          </a:p>
          <a:p>
            <a:pPr marL="0" indent="0">
              <a:buNone/>
            </a:pPr>
            <a:endParaRPr lang="pl-PL" sz="2400" b="1" dirty="0" smtClean="0"/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206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366</TotalTime>
  <Words>729</Words>
  <Application>Microsoft Office PowerPoint</Application>
  <PresentationFormat>Panoramiczny</PresentationFormat>
  <Paragraphs>174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Smuga</vt:lpstr>
      <vt:lpstr>Rozwój specjalistycznych kadr dla biznesu w Opolu  edycja 2018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  <vt:lpstr>kadrydlabiznesu.uni.opole.pl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„Młodzi zawodowcy - wdrożenie programów stażowych dla studentów Wydziału Filologicznego Uniwersytetu Opolskiego”,</dc:title>
  <dc:creator>ES</dc:creator>
  <cp:lastModifiedBy>WF</cp:lastModifiedBy>
  <cp:revision>41</cp:revision>
  <dcterms:created xsi:type="dcterms:W3CDTF">2016-05-17T16:28:36Z</dcterms:created>
  <dcterms:modified xsi:type="dcterms:W3CDTF">2018-01-08T08:09:44Z</dcterms:modified>
</cp:coreProperties>
</file>